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0" r:id="rId2"/>
    <p:sldId id="291" r:id="rId3"/>
    <p:sldId id="294" r:id="rId4"/>
    <p:sldId id="292" r:id="rId5"/>
    <p:sldId id="293" r:id="rId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1D337-64CE-4BA6-8BFB-A47EA6621B41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3031C-1695-453E-895A-E1FCADF5CE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32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516A-3F4E-4A22-B666-B6C078D71A7D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2E2F-7BCD-4079-B3CB-EA84FF6F2C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02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nz/url?url=http://www.ic.gc.ca/app/ccc/srch/nvgt.do?lang%3Deng%26prtl%3D1%26estblmntNo%3D101115400000%26profile%3DcmpltPrfl%26profileId%3D2056%26app%3Dsold&amp;rct=j&amp;frm=1&amp;q=&amp;esrc=s&amp;sa=U&amp;ei=50EXVYC9NM7m8AXIt4D4Ag&amp;ved=0CBUQ9QEwAA&amp;usg=AFQjCNF-N8B67v5Kbngb6LSJgDUZyXi_-w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6.tmp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nz/url?sa=i&amp;rct=j&amp;q=&amp;esrc=s&amp;source=images&amp;cd=&amp;cad=rja&amp;uact=8&amp;ved=&amp;url=http://www.radionz.co.nz/international/pacific-news/323424/spc-notches-up-long-list-of-achievements-over-past-70-years&amp;psig=AFQjCNHLjNMQSleocqKZ9K138dsNTD_9SQ&amp;ust=1504146944862383" TargetMode="External"/><Relationship Id="rId5" Type="http://schemas.openxmlformats.org/officeDocument/2006/relationships/hyperlink" Target="http://www.objectconsulting.com.au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589240"/>
            <a:ext cx="8208912" cy="1107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164705"/>
          </a:xfrm>
        </p:spPr>
        <p:txBody>
          <a:bodyPr>
            <a:normAutofit/>
          </a:bodyPr>
          <a:lstStyle/>
          <a:p>
            <a:r>
              <a:rPr lang="en-AU" sz="2800" b="1" dirty="0" err="1" smtClean="0"/>
              <a:t>NorThern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mariana</a:t>
            </a:r>
            <a:r>
              <a:rPr lang="en-AU" sz="2800" b="1" dirty="0" smtClean="0"/>
              <a:t> islands</a:t>
            </a:r>
            <a:br>
              <a:rPr lang="en-AU" sz="2800" b="1" dirty="0" smtClean="0"/>
            </a:br>
            <a:r>
              <a:rPr lang="en-AU" sz="2800" b="1" dirty="0" smtClean="0"/>
              <a:t>WILBERT G. ROSPEL</a:t>
            </a:r>
            <a:endParaRPr lang="en-AU" sz="2800" b="1" dirty="0"/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948014" y="4653136"/>
            <a:ext cx="7696200" cy="523783"/>
          </a:xfrm>
        </p:spPr>
        <p:txBody>
          <a:bodyPr>
            <a:normAutofit/>
          </a:bodyPr>
          <a:lstStyle/>
          <a:p>
            <a:r>
              <a:rPr lang="en-AU" dirty="0" smtClean="0"/>
              <a:t>PCRN MEETING 2017 – CRVS for Disasters</a:t>
            </a:r>
            <a:endParaRPr lang="en-AU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528" y="161962"/>
            <a:ext cx="2458944" cy="1578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61248"/>
            <a:ext cx="1122045" cy="963930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805264"/>
            <a:ext cx="576064" cy="736212"/>
          </a:xfrm>
          <a:prstGeom prst="rect">
            <a:avLst/>
          </a:prstGeom>
        </p:spPr>
      </p:pic>
      <p:pic>
        <p:nvPicPr>
          <p:cNvPr id="15" name="Picture 14" descr="Object Consulting – Software development for large-scale business applications, Sydney, Melbourne Australia">
            <a:hlinkClick r:id="rId5" tooltip="&quot;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1288"/>
            <a:ext cx="927735" cy="398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021288"/>
            <a:ext cx="1218565" cy="457200"/>
          </a:xfrm>
          <a:prstGeom prst="rect">
            <a:avLst/>
          </a:prstGeom>
        </p:spPr>
      </p:pic>
      <p:pic>
        <p:nvPicPr>
          <p:cNvPr id="17" name="Picture 16" descr="https://encrypted-tbn1.gstatic.com/images?q=tbn:ANd9GcTqyULz4iedKjR5uCCa6tfQkd80Tmt24kvK_0Lr6I-GFdsKi-KNYKACpQ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17" y="5877272"/>
            <a:ext cx="622935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093296"/>
            <a:ext cx="988060" cy="340360"/>
          </a:xfrm>
          <a:prstGeom prst="rect">
            <a:avLst/>
          </a:prstGeom>
        </p:spPr>
      </p:pic>
      <p:pic>
        <p:nvPicPr>
          <p:cNvPr id="1034" name="Picture 10" descr="Image result for spc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83183"/>
            <a:ext cx="1282976" cy="5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Overview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80521" y="1772816"/>
            <a:ext cx="8136904" cy="511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Birth Registration is estimated to be:  98 % complete – within 1 year of birth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AU" sz="2000" i="1" dirty="0" smtClean="0"/>
              <a:t>Vital Registration Office is situated at the only hospital in CNMI.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 100 % of the total population is estimated to have had their birth registered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After filing of birth certificates, parents may request certified copies when needed.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Death </a:t>
            </a:r>
            <a:r>
              <a:rPr lang="en-AU" sz="2000" dirty="0"/>
              <a:t>Registration is estimated to be:  </a:t>
            </a:r>
            <a:r>
              <a:rPr lang="en-AU" sz="2000" dirty="0" smtClean="0"/>
              <a:t>100% complete – within 1 year of death </a:t>
            </a:r>
            <a:r>
              <a:rPr lang="en-AU" sz="2000" dirty="0"/>
              <a:t>[adjust timeframe if needed</a:t>
            </a:r>
            <a:r>
              <a:rPr lang="en-AU" sz="2000" dirty="0" smtClean="0"/>
              <a:t>]</a:t>
            </a:r>
          </a:p>
          <a:p>
            <a:pPr>
              <a:spcAft>
                <a:spcPts val="1000"/>
              </a:spcAft>
            </a:pPr>
            <a:endParaRPr lang="en-AU" sz="800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Cause of death (from a medical certificate) is provided for    100% of all deaths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AU" sz="2000" i="1" dirty="0" smtClean="0"/>
              <a:t>ICD-10 Death Coding is completed by National </a:t>
            </a:r>
            <a:r>
              <a:rPr lang="en-AU" sz="2000" i="1" dirty="0" err="1" smtClean="0"/>
              <a:t>Centers</a:t>
            </a:r>
            <a:r>
              <a:rPr lang="en-AU" sz="2000" i="1" dirty="0" smtClean="0"/>
              <a:t> for Health Statistics</a:t>
            </a:r>
            <a:endParaRPr lang="en-AU" sz="2000" i="1" dirty="0"/>
          </a:p>
        </p:txBody>
      </p:sp>
    </p:spTree>
    <p:extLst>
      <p:ext uri="{BB962C8B-B14F-4D97-AF65-F5344CB8AC3E}">
        <p14:creationId xmlns:p14="http://schemas.microsoft.com/office/powerpoint/2010/main" val="33002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DATA storage and Protection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4522" y="1556792"/>
            <a:ext cx="8136904" cy="5068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Where  CR &amp; VS data is stored (centrally/ vs provincial or local office)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2000" dirty="0" smtClean="0"/>
              <a:t>CR stored at Commonwealth Recorders Office 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2000" dirty="0" smtClean="0"/>
              <a:t>VS data stored Health &amp; Vital Statistics Office - CHCC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How VS records are stored - Electronic and/or paper records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2000" dirty="0" smtClean="0"/>
              <a:t>Electronic Health Record (HER) system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2000" dirty="0" smtClean="0"/>
              <a:t>Birth &amp; Death Registries</a:t>
            </a:r>
          </a:p>
          <a:p>
            <a:pPr marL="914400" lvl="1" indent="-4572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2000" dirty="0" smtClean="0"/>
              <a:t>Paper records (required)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2000" dirty="0" smtClean="0"/>
              <a:t>Archived – digitized and stored on dedicated IT network server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AU" sz="2000" dirty="0" smtClean="0"/>
              <a:t>Backed up daily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AU" sz="2000" dirty="0" smtClean="0"/>
              <a:t>In the event infrastructure is compromised, off-site location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AU" sz="2000" dirty="0" smtClean="0"/>
              <a:t>CDC’s National </a:t>
            </a:r>
            <a:r>
              <a:rPr lang="en-AU" sz="2000" dirty="0" err="1" smtClean="0"/>
              <a:t>Centers</a:t>
            </a:r>
            <a:r>
              <a:rPr lang="en-AU" sz="2000" dirty="0" smtClean="0"/>
              <a:t>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32036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/>
              <a:t>Major challenges FOR CRVS </a:t>
            </a:r>
            <a:br>
              <a:rPr lang="en-AU" sz="2800" b="1" dirty="0" smtClean="0"/>
            </a:br>
            <a:r>
              <a:rPr lang="en-AU" sz="2800" b="1" dirty="0" smtClean="0"/>
              <a:t>(pre and post Disaster)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1929" y="1628800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Vital Records and Information Technology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dirty="0" smtClean="0"/>
              <a:t>Vital Statistics too reliant on information technology (computers/networks/internet, etc.)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dirty="0" smtClean="0"/>
              <a:t>Major disruptions to systems can impact vital statistics operations and bring  it to a halt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dirty="0" smtClean="0"/>
              <a:t>System accessibility limited</a:t>
            </a:r>
          </a:p>
          <a:p>
            <a:pPr lvl="1">
              <a:spcAft>
                <a:spcPts val="600"/>
              </a:spcAft>
            </a:pPr>
            <a:endParaRPr lang="en-AU" sz="5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Emergency Operations, Continuity of Operations Plan (COOP)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dirty="0" smtClean="0"/>
              <a:t>For continuity of operations, paper records, security papers, necessary office equipment, including master file listing must be readily available.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dirty="0" smtClean="0"/>
              <a:t>Needs clear authority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AU" dirty="0" smtClean="0"/>
              <a:t>Policies &amp; Procedures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AU" dirty="0" smtClean="0"/>
              <a:t>Assigned duties and responsibilities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AU" dirty="0" smtClean="0"/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54511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721" y="111209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disaster scale up</a:t>
            </a:r>
            <a:endParaRPr lang="en-A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2721" y="745191"/>
            <a:ext cx="8397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 the event of all hazard disaster, Health &amp; Vital Statistics Office will be activated under the Chief Executive Officer’s, Operation branch within the Incident Command System (ICS): 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70781" y="1568848"/>
            <a:ext cx="1032993" cy="356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Incident Commander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6433085" y="2741482"/>
            <a:ext cx="792088" cy="293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Logistics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5240385" y="2743756"/>
            <a:ext cx="792088" cy="293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Planning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7657444" y="2741482"/>
            <a:ext cx="792088" cy="293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Finance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3923475" y="2764645"/>
            <a:ext cx="982142" cy="293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v"/>
            </a:pPr>
            <a:r>
              <a:rPr lang="en-US" sz="1100" dirty="0" smtClean="0">
                <a:solidFill>
                  <a:schemeClr val="bg1"/>
                </a:solidFill>
              </a:rPr>
              <a:t>Operation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1867" y="1517102"/>
            <a:ext cx="40638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Incident Command’s focus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b="1" dirty="0" smtClean="0"/>
              <a:t>Life safety</a:t>
            </a:r>
            <a:endParaRPr lang="en-US" b="1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Responders and support staff</a:t>
            </a:r>
            <a:endParaRPr lang="en-US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customers/clients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b="1" dirty="0" smtClean="0"/>
              <a:t>Building and/or structure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b="1" dirty="0" smtClean="0"/>
              <a:t>Environment 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187277" y="1940670"/>
            <a:ext cx="3" cy="55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968" y="2492896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283968" y="2492896"/>
            <a:ext cx="0" cy="27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6429" y="2492895"/>
            <a:ext cx="0" cy="27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829129" y="2492895"/>
            <a:ext cx="0" cy="27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033380" y="2492895"/>
            <a:ext cx="0" cy="27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050529" y="2010485"/>
            <a:ext cx="792088" cy="293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</a:t>
            </a:r>
            <a:endParaRPr lang="en-US" sz="1100" dirty="0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 flipV="1">
            <a:off x="5842617" y="2157023"/>
            <a:ext cx="32292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894379" y="3352388"/>
            <a:ext cx="1011238" cy="388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Vital Registration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31940" y="2114710"/>
            <a:ext cx="792088" cy="293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PIO</a:t>
            </a:r>
            <a:endParaRPr lang="en-US" sz="11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6187277" y="2239556"/>
            <a:ext cx="32292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399998" y="3069181"/>
            <a:ext cx="0" cy="27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47650" y="3624051"/>
            <a:ext cx="3493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="1" dirty="0" smtClean="0"/>
              <a:t>Review Disaster plan with Command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5614" y="5175578"/>
            <a:ext cx="85748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="1" dirty="0" smtClean="0"/>
              <a:t>Registrar’s focus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Keep system functioning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Data collection, integrity, and security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Morbidity and mortality surveillance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Recovery from a disaster</a:t>
            </a:r>
            <a:endParaRPr lang="en-US" b="1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178787" y="3352388"/>
            <a:ext cx="1011238" cy="388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Community Outreach</a:t>
            </a:r>
            <a:endParaRPr lang="en-US" sz="11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871061" y="3501411"/>
            <a:ext cx="32292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9259" y="4142555"/>
            <a:ext cx="7449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Disaster preparedness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Disaster response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Continuity Of Operations Plan (COOP)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329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30934</TotalTime>
  <Words>388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NorThern mariana islands WILBERT G. ROSPEL</vt:lpstr>
      <vt:lpstr>Overview</vt:lpstr>
      <vt:lpstr>DATA storage and Protection</vt:lpstr>
      <vt:lpstr>Major challenges FOR CRVS  (pre and post Disaster)</vt:lpstr>
      <vt:lpstr>disaster scale up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for SDGs and Healthy Islands</dc:title>
  <dc:creator>Karen Carter</dc:creator>
  <cp:lastModifiedBy>Selesitina Faamoe</cp:lastModifiedBy>
  <cp:revision>115</cp:revision>
  <cp:lastPrinted>2016-04-19T04:07:42Z</cp:lastPrinted>
  <dcterms:created xsi:type="dcterms:W3CDTF">2016-04-18T04:38:34Z</dcterms:created>
  <dcterms:modified xsi:type="dcterms:W3CDTF">2017-09-25T18:33:36Z</dcterms:modified>
</cp:coreProperties>
</file>